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78" r:id="rId5"/>
    <p:sldId id="276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60" r:id="rId20"/>
    <p:sldId id="280" r:id="rId21"/>
    <p:sldId id="281" r:id="rId22"/>
    <p:sldId id="282" r:id="rId23"/>
    <p:sldId id="283" r:id="rId24"/>
    <p:sldId id="285" r:id="rId25"/>
    <p:sldId id="286" r:id="rId26"/>
    <p:sldId id="287" r:id="rId27"/>
    <p:sldId id="27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25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71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2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9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2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1.jpeg"/><Relationship Id="rId5" Type="http://schemas.openxmlformats.org/officeDocument/2006/relationships/image" Target="../media/image37.png"/><Relationship Id="rId10" Type="http://schemas.openxmlformats.org/officeDocument/2006/relationships/image" Target="../media/image2.jpeg"/><Relationship Id="rId4" Type="http://schemas.openxmlformats.org/officeDocument/2006/relationships/image" Target="../media/image36.png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2550" y="261479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 подать заявление в 1-й класс.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заявления о зачислении в 1-й класс в ОО в системе ЕПГУ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 цифровой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5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0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1" y="1622177"/>
            <a:ext cx="5526434" cy="327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55" y="1861011"/>
            <a:ext cx="5217569" cy="279307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731050" y="3233650"/>
            <a:ext cx="104740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89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55" y="1161652"/>
            <a:ext cx="5056044" cy="213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71" y="3924902"/>
            <a:ext cx="5363615" cy="293309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186977" y="3411161"/>
            <a:ext cx="1" cy="4928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274678" y="4056611"/>
            <a:ext cx="1206777" cy="82590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47" y="1276675"/>
            <a:ext cx="3873817" cy="49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03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81" y="1292457"/>
            <a:ext cx="3645823" cy="2320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416" y="3657186"/>
            <a:ext cx="3465455" cy="285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04" y="1292457"/>
            <a:ext cx="4065269" cy="5222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763193" y="3309847"/>
            <a:ext cx="839586" cy="13553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255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24" y="2094247"/>
            <a:ext cx="3304312" cy="281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350" y="2074765"/>
            <a:ext cx="4946545" cy="28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459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6" y="1368196"/>
            <a:ext cx="3790777" cy="4906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97" y="1919256"/>
            <a:ext cx="4366694" cy="4084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316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5" y="1221970"/>
            <a:ext cx="5440421" cy="433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82" y="1283550"/>
            <a:ext cx="4342594" cy="4212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86223" y="3225337"/>
            <a:ext cx="1055181" cy="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748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79" y="1428846"/>
            <a:ext cx="4472681" cy="402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4393" y="1986743"/>
            <a:ext cx="4333060" cy="291170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459824" y="3333403"/>
            <a:ext cx="1462505" cy="83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89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98" y="1467601"/>
            <a:ext cx="3876102" cy="539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73" y="1184026"/>
            <a:ext cx="4319034" cy="239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65" y="4245123"/>
            <a:ext cx="4371033" cy="2375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9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Подтверждение данных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61709" y="2468881"/>
            <a:ext cx="1213658" cy="5403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079290" y="3628582"/>
            <a:ext cx="1638" cy="5654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107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69" y="1720735"/>
            <a:ext cx="5240221" cy="3910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065" y="1227683"/>
            <a:ext cx="4403063" cy="4403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019" y="149301"/>
            <a:ext cx="420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Отправка заявления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60473" y="3125586"/>
            <a:ext cx="117209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44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3969" b="30439"/>
          <a:stretch/>
        </p:blipFill>
        <p:spPr>
          <a:xfrm>
            <a:off x="932402" y="2166613"/>
            <a:ext cx="2943225" cy="68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5802" b="42175"/>
          <a:stretch/>
        </p:blipFill>
        <p:spPr>
          <a:xfrm>
            <a:off x="951452" y="3404670"/>
            <a:ext cx="2924175" cy="635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48311" b="38763"/>
          <a:stretch/>
        </p:blipFill>
        <p:spPr>
          <a:xfrm>
            <a:off x="976792" y="4456818"/>
            <a:ext cx="2924175" cy="645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54275" b="32596"/>
          <a:stretch/>
        </p:blipFill>
        <p:spPr>
          <a:xfrm>
            <a:off x="4559877" y="2813656"/>
            <a:ext cx="2916123" cy="59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4878" b="12598"/>
          <a:stretch/>
        </p:blipFill>
        <p:spPr>
          <a:xfrm>
            <a:off x="4559878" y="3887458"/>
            <a:ext cx="2916123" cy="815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0286" y="2900696"/>
            <a:ext cx="2847396" cy="787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4070" y="3687837"/>
            <a:ext cx="2851671" cy="8329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102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6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280" y="20510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Кто может записаться в первую волну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проживающие на закрепленной за школой территории.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Дети, старшие братья или сестры которых учатся в выбранной школе.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военнослужащих.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сотрудников полиции и органов внутренних дел ФСИН, ФССП, ФТС, противопожарной службы.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судей, прокуроров, сотрудников Следственного комитета, если они поступают в школу с интернатом.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Подробный перечень льгот, дающих право на зачисление в первый класс в первую волну приведен в приказе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Минпросвещения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от 02.09.2020 №458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00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9" tIns="60934" rIns="121869" bIns="60934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3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295467" y="404345"/>
            <a:ext cx="7776864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37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Особенности приема в 1 класс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1425" y="1384751"/>
            <a:ext cx="10773932" cy="42780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marL="457189" indent="-457189" algn="just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700" dirty="0">
                <a:solidFill>
                  <a:srgbClr val="C00000"/>
                </a:solidFill>
                <a:cs typeface="Times New Roman" panose="02020603050405020304" pitchFamily="18" charset="0"/>
              </a:rPr>
              <a:t>6 лет 6 месяцев </a:t>
            </a: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(при отсутствии противопоказаний по состоянию здоровья, но </a:t>
            </a:r>
            <a:r>
              <a:rPr lang="ru-RU" sz="2700" dirty="0">
                <a:solidFill>
                  <a:srgbClr val="C00000"/>
                </a:solidFill>
                <a:cs typeface="Times New Roman" panose="02020603050405020304" pitchFamily="18" charset="0"/>
              </a:rPr>
              <a:t>не позже 8 лет </a:t>
            </a:r>
          </a:p>
          <a:p>
            <a:pPr marL="457189" indent="-457189" algn="just">
              <a:buFont typeface="Arial" panose="020B0604020202020204" pitchFamily="34" charset="0"/>
              <a:buChar char="•"/>
            </a:pPr>
            <a:r>
              <a:rPr lang="ru-RU" sz="2700" b="1" dirty="0">
                <a:solidFill>
                  <a:srgbClr val="002060"/>
                </a:solidFill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457189" indent="380990" algn="just">
              <a:buFontTx/>
              <a:buChar char="-"/>
            </a:pP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457189" indent="380990" algn="just">
              <a:buFontTx/>
              <a:buChar char="-"/>
            </a:pP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разрешение учредителя школы</a:t>
            </a:r>
          </a:p>
          <a:p>
            <a:pPr marL="457189" indent="-457189" algn="just">
              <a:buFont typeface="Arial" panose="020B0604020202020204" pitchFamily="34" charset="0"/>
              <a:buChar char="•"/>
            </a:pPr>
            <a:r>
              <a:rPr lang="ru-RU" sz="2700" b="1" dirty="0">
                <a:solidFill>
                  <a:srgbClr val="002060"/>
                </a:solidFill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в любой форме </a:t>
            </a:r>
            <a:r>
              <a:rPr lang="ru-RU" sz="2700" i="1" dirty="0">
                <a:solidFill>
                  <a:srgbClr val="002060"/>
                </a:solidFill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</a:p>
          <a:p>
            <a:pPr algn="just"/>
            <a:endParaRPr lang="ru-RU" sz="27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34" y="1"/>
            <a:ext cx="2357967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426444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9" tIns="60934" rIns="121869" bIns="60934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3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0232" y="1955495"/>
            <a:ext cx="10740399" cy="2970040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3700" dirty="0">
                <a:solidFill>
                  <a:srgbClr val="002060"/>
                </a:solidFill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3700" b="1" dirty="0">
                <a:solidFill>
                  <a:srgbClr val="C00000"/>
                </a:solidFill>
                <a:cs typeface="Times New Roman" panose="02020603050405020304" pitchFamily="18" charset="0"/>
              </a:rPr>
              <a:t>согласия родителей </a:t>
            </a:r>
            <a:r>
              <a:rPr lang="ru-RU" sz="3700" dirty="0">
                <a:solidFill>
                  <a:srgbClr val="002060"/>
                </a:solidFill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37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на основании рекомендаций ПМПК (в заключении определяется вид АООП)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20233" y="416984"/>
            <a:ext cx="8813801" cy="69762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37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3700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34" y="1"/>
            <a:ext cx="2357967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02176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9" tIns="60934" rIns="121869" bIns="60934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3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3834" y="81937"/>
            <a:ext cx="9527913" cy="44165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7766" y="912660"/>
            <a:ext cx="3390041" cy="12419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порядке</a:t>
            </a:r>
            <a:endParaRPr lang="ru-RU" sz="27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51852" y="906568"/>
            <a:ext cx="3552395" cy="1244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74547" y="951943"/>
            <a:ext cx="3181532" cy="12026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7766" y="2721520"/>
            <a:ext cx="3613495" cy="41364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lvl="0" algn="ctr"/>
            <a:endParaRPr lang="ru-RU" sz="1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</a:t>
            </a:r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3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интернат</a:t>
            </a:r>
          </a:p>
          <a:p>
            <a:pPr lvl="0"/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marL="380990" indent="-380990">
              <a:buFontTx/>
              <a:buChar char="-"/>
            </a:pP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сотрудников следственного комитета</a:t>
            </a:r>
          </a:p>
          <a:p>
            <a:pPr lvl="0"/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П.9.1 </a:t>
            </a:r>
            <a:r>
              <a:rPr lang="ru-RU" sz="13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военнослужащих</a:t>
            </a:r>
            <a:r>
              <a:rPr lang="ru-RU" sz="13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детям граждан, пребывавших в добровольческих формированиях, </a:t>
            </a:r>
            <a:r>
              <a:rPr lang="ru-RU" sz="13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погибших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(умерших) при выполнении задач </a:t>
            </a:r>
            <a:r>
              <a:rPr lang="ru-RU" sz="13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позднее указанного периода, но вследствие увечья (ранения, травмы, контузии) или заболевания, полученных при выполнении задач в ходе проведения СВО, в том числе усыновленным (удочеренным) или находящимся под опекой или попечительством в семье, включая приемную семью и патронатную семью.</a:t>
            </a:r>
            <a:r>
              <a:rPr lang="ru-RU" sz="1300" dirty="0"/>
              <a:t> </a:t>
            </a:r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  <a:endParaRPr lang="ru-RU" sz="1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>
              <a:buFontTx/>
              <a:buChar char="-"/>
            </a:pPr>
            <a:endParaRPr lang="ru-RU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51852" y="2721520"/>
            <a:ext cx="3648405" cy="40678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в те образовательные организации, в которых обучаются их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полнородные и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и (или)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сестры,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lvl="0"/>
            <a:endParaRPr lang="ru-RU" sz="2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74547" y="2721520"/>
            <a:ext cx="3474115" cy="40678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marL="380990" indent="-380990">
              <a:buFontTx/>
              <a:buChar char="-"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военнослужащих </a:t>
            </a:r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(внимание мобилизованные в СВО</a:t>
            </a:r>
            <a:r>
              <a:rPr lang="ru-RU" sz="1300" dirty="0"/>
              <a:t>,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усыновленным (удочеренным) или находящимся под опекой или попечительством в семье, включая приемную семью и патронатную семью)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80990" indent="-380990">
              <a:buFontTx/>
              <a:buChar char="-"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сотрудников полиции</a:t>
            </a:r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УФСИН, таможенных органов, пожарной службы </a:t>
            </a: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2289317" y="2276978"/>
            <a:ext cx="646176" cy="4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252967" y="2269096"/>
            <a:ext cx="646176" cy="4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9818659" y="2276978"/>
            <a:ext cx="646176" cy="4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34" y="1"/>
            <a:ext cx="2357967" cy="5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018" y="-10525"/>
            <a:ext cx="2357967" cy="5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527470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9" tIns="60934" rIns="121869" bIns="60934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3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03445" y="2084851"/>
            <a:ext cx="5568619" cy="4693589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>
            <a:spAutoFit/>
          </a:bodyPr>
          <a:lstStyle/>
          <a:p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1 этап</a:t>
            </a:r>
            <a:r>
              <a:rPr lang="ru-RU" sz="2700" dirty="0">
                <a:solidFill>
                  <a:srgbClr val="C00000"/>
                </a:solidFill>
                <a:cs typeface="Times New Roman" panose="02020603050405020304" pitchFamily="18" charset="0"/>
              </a:rPr>
              <a:t> – </a:t>
            </a:r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1.04. - 30.06 </a:t>
            </a:r>
          </a:p>
          <a:p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- для детей имеющих: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внеочередное право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первоочередное право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преимущественное право;</a:t>
            </a:r>
          </a:p>
          <a:p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700" b="1" dirty="0">
              <a:solidFill>
                <a:srgbClr val="FF3300"/>
              </a:solidFill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2 этап</a:t>
            </a:r>
            <a:r>
              <a:rPr lang="ru-RU" sz="2700" dirty="0">
                <a:solidFill>
                  <a:srgbClr val="C00000"/>
                </a:solidFill>
                <a:cs typeface="Times New Roman" panose="02020603050405020304" pitchFamily="18" charset="0"/>
              </a:rPr>
              <a:t> – </a:t>
            </a:r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6.07-5.09</a:t>
            </a:r>
            <a:r>
              <a:rPr lang="ru-RU" sz="27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59564" y="416984"/>
            <a:ext cx="7776864" cy="87818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43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документов</a:t>
            </a:r>
            <a:endParaRPr lang="ru-RU" sz="43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school51kem.ucoz.ru/1klass/priem_v_shkolu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" b="6861"/>
          <a:stretch/>
        </p:blipFill>
        <p:spPr bwMode="auto">
          <a:xfrm>
            <a:off x="6629367" y="2084851"/>
            <a:ext cx="5532803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34" y="1"/>
            <a:ext cx="2357967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50525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797" y="370509"/>
            <a:ext cx="8281671" cy="262123"/>
          </a:xfrm>
          <a:prstGeom prst="rect">
            <a:avLst/>
          </a:prstGeom>
        </p:spPr>
        <p:txBody>
          <a:bodyPr vert="horz" wrap="square" lIns="0" tIns="1270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2700">
              <a:spcBef>
                <a:spcPts val="100"/>
              </a:spcBef>
            </a:pPr>
            <a:r>
              <a:rPr sz="1800" spc="-5" dirty="0">
                <a:solidFill>
                  <a:srgbClr val="001F5F"/>
                </a:solidFill>
              </a:rPr>
              <a:t>ПРИЕМ</a:t>
            </a:r>
            <a:r>
              <a:rPr sz="1800" spc="-15" dirty="0">
                <a:solidFill>
                  <a:srgbClr val="001F5F"/>
                </a:solidFill>
              </a:rPr>
              <a:t> </a:t>
            </a:r>
            <a:r>
              <a:rPr sz="1800" dirty="0">
                <a:solidFill>
                  <a:srgbClr val="001F5F"/>
                </a:solidFill>
              </a:rPr>
              <a:t>В </a:t>
            </a:r>
            <a:r>
              <a:rPr sz="1800" spc="-5" dirty="0">
                <a:solidFill>
                  <a:srgbClr val="001F5F"/>
                </a:solidFill>
              </a:rPr>
              <a:t>ПЕРВЫЕ</a:t>
            </a:r>
            <a:r>
              <a:rPr sz="1800" spc="5" dirty="0">
                <a:solidFill>
                  <a:srgbClr val="001F5F"/>
                </a:solidFill>
              </a:rPr>
              <a:t> </a:t>
            </a:r>
            <a:r>
              <a:rPr sz="1800" spc="-5" dirty="0">
                <a:solidFill>
                  <a:srgbClr val="001F5F"/>
                </a:solidFill>
              </a:rPr>
              <a:t>КЛАССЫ</a:t>
            </a:r>
            <a:r>
              <a:rPr sz="1800" spc="-20" dirty="0">
                <a:solidFill>
                  <a:srgbClr val="001F5F"/>
                </a:solidFill>
              </a:rPr>
              <a:t> </a:t>
            </a:r>
            <a:r>
              <a:rPr sz="1800" spc="-5" dirty="0">
                <a:solidFill>
                  <a:srgbClr val="001F5F"/>
                </a:solidFill>
              </a:rPr>
              <a:t>ОБРАЗОВАТЕЛЬНЫХ УЧРЕЖДЕНИЙ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838797" y="932723"/>
            <a:ext cx="11209865" cy="4937889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/>
          <a:p>
            <a:pPr marL="265424">
              <a:spcBef>
                <a:spcPts val="1135"/>
              </a:spcBef>
            </a:pPr>
            <a:r>
              <a:rPr sz="1600" b="1" spc="-11" dirty="0" err="1">
                <a:solidFill>
                  <a:srgbClr val="001F5F"/>
                </a:solidFill>
                <a:cs typeface="Verdana"/>
              </a:rPr>
              <a:t>Исчерпывающий</a:t>
            </a:r>
            <a:r>
              <a:rPr sz="1600" b="1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перечень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документов</a:t>
            </a:r>
            <a:r>
              <a:rPr sz="1600" b="1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 err="1">
                <a:solidFill>
                  <a:srgbClr val="001F5F"/>
                </a:solidFill>
                <a:cs typeface="Verdana"/>
              </a:rPr>
              <a:t>согласно</a:t>
            </a:r>
            <a:r>
              <a:rPr sz="1600" b="1" spc="11" dirty="0">
                <a:solidFill>
                  <a:srgbClr val="001F5F"/>
                </a:solidFill>
                <a:cs typeface="Verdana"/>
              </a:rPr>
              <a:t> </a:t>
            </a:r>
            <a:r>
              <a:rPr lang="ru-RU" sz="1600" b="1" spc="-5" dirty="0">
                <a:solidFill>
                  <a:srgbClr val="001F5F"/>
                </a:solidFill>
                <a:cs typeface="Verdana"/>
              </a:rPr>
              <a:t>Порядку 458 (п.26)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:</a:t>
            </a:r>
            <a:endParaRPr sz="1600" dirty="0">
              <a:cs typeface="Verdana"/>
            </a:endParaRPr>
          </a:p>
          <a:p>
            <a:pPr>
              <a:spcBef>
                <a:spcPts val="40"/>
              </a:spcBef>
            </a:pPr>
            <a:endParaRPr sz="1600" dirty="0">
              <a:cs typeface="Verdana"/>
            </a:endParaRPr>
          </a:p>
          <a:p>
            <a:pPr marL="265424" marR="462268"/>
            <a:r>
              <a:rPr sz="1600" b="1" spc="-5" dirty="0" err="1">
                <a:solidFill>
                  <a:srgbClr val="001F5F"/>
                </a:solidFill>
                <a:cs typeface="Verdana"/>
              </a:rPr>
              <a:t>Для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зачисления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в</a:t>
            </a:r>
            <a:r>
              <a:rPr sz="1600" b="1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первый</a:t>
            </a:r>
            <a:r>
              <a:rPr sz="1600" b="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класс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образовательной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организации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на следующий</a:t>
            </a:r>
            <a:r>
              <a:rPr sz="1600" b="1" spc="3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учебный</a:t>
            </a:r>
            <a:r>
              <a:rPr sz="1600" b="1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год</a:t>
            </a:r>
            <a:r>
              <a:rPr sz="1600" b="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 err="1">
                <a:solidFill>
                  <a:srgbClr val="001F5F"/>
                </a:solidFill>
                <a:cs typeface="Verdana"/>
              </a:rPr>
              <a:t>заявителем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 err="1">
                <a:solidFill>
                  <a:srgbClr val="001F5F"/>
                </a:solidFill>
                <a:cs typeface="Verdana"/>
              </a:rPr>
              <a:t>представляются</a:t>
            </a:r>
            <a:r>
              <a:rPr sz="1600" b="1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копии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следующих</a:t>
            </a:r>
            <a:r>
              <a:rPr sz="1600" b="1" spc="3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документов:</a:t>
            </a:r>
            <a:endParaRPr sz="1600" dirty="0"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 err="1">
                <a:solidFill>
                  <a:srgbClr val="001F5F"/>
                </a:solidFill>
                <a:cs typeface="Verdana"/>
              </a:rPr>
              <a:t>заявление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по</a:t>
            </a:r>
            <a:r>
              <a:rPr sz="1600" spc="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spc="-5" dirty="0" err="1">
                <a:solidFill>
                  <a:schemeClr val="tx2">
                    <a:lumMod val="50000"/>
                  </a:schemeClr>
                </a:solidFill>
                <a:cs typeface="Verdana"/>
              </a:rPr>
              <a:t>форме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, установленной образовательной организацией</a:t>
            </a:r>
            <a:r>
              <a:rPr sz="1600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;</a:t>
            </a:r>
            <a:endParaRPr sz="1600" dirty="0">
              <a:solidFill>
                <a:schemeClr val="tx2">
                  <a:lumMod val="50000"/>
                </a:schemeClr>
              </a:solidFill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cs typeface="Verdana"/>
              </a:rPr>
              <a:t>свидетельство</a:t>
            </a:r>
            <a:r>
              <a:rPr sz="1600" b="1" spc="5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о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 рождении</a:t>
            </a:r>
            <a:r>
              <a:rPr sz="1600" b="1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ребенка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;</a:t>
            </a:r>
            <a:endParaRPr sz="1600" dirty="0">
              <a:cs typeface="Verdana"/>
            </a:endParaRPr>
          </a:p>
          <a:p>
            <a:pPr marL="438140" marR="756901" indent="-172716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cs typeface="Verdana"/>
              </a:rPr>
              <a:t>свидетельство</a:t>
            </a:r>
            <a:r>
              <a:rPr sz="1600" b="1" spc="6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о</a:t>
            </a:r>
            <a:r>
              <a:rPr sz="1600" b="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рождении</a:t>
            </a:r>
            <a:r>
              <a:rPr sz="1600" b="1" spc="5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полнородных</a:t>
            </a:r>
            <a:r>
              <a:rPr sz="1600" b="1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и</a:t>
            </a:r>
            <a:r>
              <a:rPr sz="1600" b="1" spc="3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неполнородных</a:t>
            </a:r>
            <a:r>
              <a:rPr sz="1600" b="1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брата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и</a:t>
            </a:r>
            <a:r>
              <a:rPr sz="1600" b="1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(или)</a:t>
            </a:r>
            <a:r>
              <a:rPr sz="1600" b="1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сестры</a:t>
            </a:r>
            <a:r>
              <a:rPr sz="1600" b="1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(в</a:t>
            </a:r>
            <a:r>
              <a:rPr sz="1600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случае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использования</a:t>
            </a:r>
            <a:r>
              <a:rPr sz="1600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права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преимущественного</a:t>
            </a:r>
            <a:r>
              <a:rPr sz="1600" spc="6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приема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на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обучение</a:t>
            </a:r>
            <a:r>
              <a:rPr sz="1600" spc="6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по</a:t>
            </a:r>
            <a:r>
              <a:rPr sz="1600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образовательным</a:t>
            </a:r>
            <a:r>
              <a:rPr sz="1600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программам</a:t>
            </a:r>
            <a:r>
              <a:rPr sz="1600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начального</a:t>
            </a:r>
            <a:r>
              <a:rPr sz="1600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общего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cs typeface="Verdana"/>
              </a:rPr>
              <a:t>образования</a:t>
            </a:r>
            <a:r>
              <a:rPr sz="1600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 err="1">
                <a:solidFill>
                  <a:srgbClr val="001F5F"/>
                </a:solidFill>
                <a:cs typeface="Verdana"/>
              </a:rPr>
              <a:t>ребенка</a:t>
            </a:r>
            <a:r>
              <a:rPr lang="ru-RU" sz="1600" spc="-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в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cs typeface="Verdana"/>
              </a:rPr>
              <a:t>государственную</a:t>
            </a:r>
            <a:r>
              <a:rPr sz="1600" spc="55" dirty="0">
                <a:solidFill>
                  <a:srgbClr val="001F5F"/>
                </a:solidFill>
                <a:cs typeface="Verdana"/>
              </a:rPr>
              <a:t> </a:t>
            </a:r>
            <a:r>
              <a:rPr lang="ru-RU" sz="1600" spc="55" dirty="0">
                <a:solidFill>
                  <a:srgbClr val="001F5F"/>
                </a:solidFill>
                <a:cs typeface="Verdana"/>
              </a:rPr>
              <a:t>или муниципальную </a:t>
            </a:r>
            <a:r>
              <a:rPr sz="1600" spc="-5" dirty="0" err="1">
                <a:solidFill>
                  <a:srgbClr val="001F5F"/>
                </a:solidFill>
                <a:cs typeface="Verdana"/>
              </a:rPr>
              <a:t>образовательную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организацию,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в</a:t>
            </a:r>
            <a:r>
              <a:rPr sz="1600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которой</a:t>
            </a:r>
            <a:r>
              <a:rPr sz="1600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обучаются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его</a:t>
            </a:r>
            <a:r>
              <a:rPr sz="1600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полнородные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и</a:t>
            </a:r>
            <a:r>
              <a:rPr sz="1600" spc="7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неполнородные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брат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и</a:t>
            </a:r>
            <a:r>
              <a:rPr sz="1600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(или) </a:t>
            </a:r>
            <a:r>
              <a:rPr sz="1600" spc="-4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сестра);</a:t>
            </a:r>
            <a:endParaRPr sz="1600" dirty="0">
              <a:cs typeface="Verdana"/>
            </a:endParaRPr>
          </a:p>
          <a:p>
            <a:pPr marL="438140" marR="5080" indent="-172716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cs typeface="Verdana"/>
              </a:rPr>
              <a:t>документ</a:t>
            </a:r>
            <a:r>
              <a:rPr sz="1600" b="1" spc="5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о</a:t>
            </a:r>
            <a:r>
              <a:rPr sz="1600" b="1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регистрации</a:t>
            </a:r>
            <a:r>
              <a:rPr sz="1600" b="1" spc="6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ребенка</a:t>
            </a:r>
            <a:r>
              <a:rPr sz="1600" b="1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по</a:t>
            </a:r>
            <a:r>
              <a:rPr sz="1600" b="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месту</a:t>
            </a:r>
            <a:r>
              <a:rPr sz="1600" b="1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жительства</a:t>
            </a:r>
            <a:r>
              <a:rPr sz="1600" b="1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или</a:t>
            </a:r>
            <a:r>
              <a:rPr sz="1600" b="1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по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месту</a:t>
            </a:r>
            <a:r>
              <a:rPr sz="1600" b="1" spc="7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пребывания</a:t>
            </a:r>
            <a:r>
              <a:rPr sz="1600" b="1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на</a:t>
            </a:r>
            <a:r>
              <a:rPr sz="1600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закрепленной</a:t>
            </a:r>
            <a:r>
              <a:rPr sz="1600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территории</a:t>
            </a:r>
            <a:r>
              <a:rPr sz="1600" spc="7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или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справка</a:t>
            </a:r>
            <a:r>
              <a:rPr sz="1600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о </a:t>
            </a:r>
            <a:r>
              <a:rPr sz="1600" spc="-4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приеме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документов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для</a:t>
            </a:r>
            <a:r>
              <a:rPr sz="1600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оформления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регистрации</a:t>
            </a:r>
            <a:r>
              <a:rPr sz="1600" spc="6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по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месту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жительства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(в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случае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приема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на</a:t>
            </a:r>
            <a:r>
              <a:rPr sz="160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обучение</a:t>
            </a:r>
            <a:r>
              <a:rPr sz="1600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 err="1">
                <a:solidFill>
                  <a:srgbClr val="001F5F"/>
                </a:solidFill>
                <a:cs typeface="Verdana"/>
              </a:rPr>
              <a:t>ребенка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,</a:t>
            </a:r>
            <a:r>
              <a:rPr lang="ru-RU" sz="1600" spc="-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cs typeface="Verdana"/>
              </a:rPr>
              <a:t>проживающего</a:t>
            </a:r>
            <a:r>
              <a:rPr sz="1600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на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cs typeface="Verdana"/>
              </a:rPr>
              <a:t>закрепленной</a:t>
            </a:r>
            <a:r>
              <a:rPr sz="1600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 err="1">
                <a:solidFill>
                  <a:srgbClr val="001F5F"/>
                </a:solidFill>
                <a:cs typeface="Verdana"/>
              </a:rPr>
              <a:t>территории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);</a:t>
            </a:r>
            <a:endParaRPr sz="1600" dirty="0"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cs typeface="Verdana"/>
              </a:rPr>
              <a:t>документ,</a:t>
            </a:r>
            <a:r>
              <a:rPr sz="1600" b="1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подтверждающий</a:t>
            </a:r>
            <a:r>
              <a:rPr sz="1600" b="1" spc="6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право</a:t>
            </a:r>
            <a:r>
              <a:rPr sz="1600" b="1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внеочередного,</a:t>
            </a:r>
            <a:r>
              <a:rPr sz="1600" b="1" spc="5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первоочередного</a:t>
            </a:r>
            <a:r>
              <a:rPr sz="1600" b="1" spc="6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или</a:t>
            </a:r>
            <a:r>
              <a:rPr sz="1600" b="1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преимущественного</a:t>
            </a:r>
            <a:r>
              <a:rPr sz="1600" b="1" spc="6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приема</a:t>
            </a:r>
            <a:r>
              <a:rPr sz="1600" b="1" spc="3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на</a:t>
            </a:r>
            <a:r>
              <a:rPr sz="160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 err="1">
                <a:solidFill>
                  <a:srgbClr val="001F5F"/>
                </a:solidFill>
                <a:cs typeface="Verdana"/>
              </a:rPr>
              <a:t>обучение</a:t>
            </a:r>
            <a:r>
              <a:rPr sz="1600" spc="5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в</a:t>
            </a:r>
            <a:r>
              <a:rPr lang="ru-RU" sz="1600" spc="-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cs typeface="Verdana"/>
              </a:rPr>
              <a:t>государственные</a:t>
            </a:r>
            <a:r>
              <a:rPr sz="1600" spc="5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образовательные</a:t>
            </a:r>
            <a:r>
              <a:rPr sz="1600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организации</a:t>
            </a:r>
            <a:r>
              <a:rPr sz="1600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(справку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с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места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работы</a:t>
            </a:r>
            <a:r>
              <a:rPr sz="1600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родителя(ей)</a:t>
            </a:r>
            <a:r>
              <a:rPr sz="1600" spc="7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dirty="0">
                <a:solidFill>
                  <a:srgbClr val="001F5F"/>
                </a:solidFill>
                <a:cs typeface="Verdana"/>
              </a:rPr>
              <a:t>(законного(ых)</a:t>
            </a:r>
            <a:r>
              <a:rPr sz="1600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представителя(ей) </a:t>
            </a:r>
            <a:r>
              <a:rPr sz="1600" spc="-4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ребенка,</a:t>
            </a:r>
            <a:r>
              <a:rPr sz="1600" spc="40" dirty="0">
                <a:solidFill>
                  <a:srgbClr val="001F5F"/>
                </a:solidFill>
                <a:cs typeface="Verdana"/>
              </a:rPr>
              <a:t> </a:t>
            </a:r>
            <a:r>
              <a:rPr lang="ru-RU" sz="1600" spc="40" dirty="0">
                <a:solidFill>
                  <a:srgbClr val="001F5F"/>
                </a:solidFill>
                <a:cs typeface="Verdana"/>
              </a:rPr>
              <a:t>справку с военкомата, </a:t>
            </a:r>
            <a:r>
              <a:rPr sz="1600" spc="-11" dirty="0" err="1">
                <a:solidFill>
                  <a:srgbClr val="001F5F"/>
                </a:solidFill>
                <a:cs typeface="Verdana"/>
              </a:rPr>
              <a:t>справку</a:t>
            </a:r>
            <a:r>
              <a:rPr sz="1600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уполномоченного</a:t>
            </a:r>
            <a:r>
              <a:rPr sz="160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органа,</a:t>
            </a:r>
            <a:r>
              <a:rPr sz="1600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решение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суда</a:t>
            </a:r>
            <a:r>
              <a:rPr sz="1600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и</a:t>
            </a:r>
            <a:r>
              <a:rPr sz="1600" spc="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т.д.);</a:t>
            </a:r>
            <a:endParaRPr sz="1600" dirty="0"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cs typeface="Verdana"/>
              </a:rPr>
              <a:t>заключение</a:t>
            </a:r>
            <a:r>
              <a:rPr sz="1600" b="1" spc="3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психолого-медико-педагогической</a:t>
            </a:r>
            <a:r>
              <a:rPr sz="1600" b="1" spc="5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комиссии</a:t>
            </a:r>
            <a:r>
              <a:rPr sz="1600" b="1" spc="4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C00000"/>
                </a:solidFill>
                <a:cs typeface="Verdana"/>
              </a:rPr>
              <a:t>(при</a:t>
            </a:r>
            <a:r>
              <a:rPr sz="1600" spc="15" dirty="0">
                <a:solidFill>
                  <a:srgbClr val="C00000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C00000"/>
                </a:solidFill>
                <a:cs typeface="Verdana"/>
              </a:rPr>
              <a:t>наличии)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;</a:t>
            </a:r>
            <a:endParaRPr sz="1600" dirty="0">
              <a:cs typeface="Verdana"/>
            </a:endParaRPr>
          </a:p>
          <a:p>
            <a:pPr marL="438140" marR="22225" indent="-172716">
              <a:buFont typeface="Arial MT"/>
              <a:buChar char="•"/>
              <a:tabLst>
                <a:tab pos="438773" algn="l"/>
              </a:tabLst>
            </a:pPr>
            <a:r>
              <a:rPr sz="1600" b="1" spc="-11" dirty="0">
                <a:solidFill>
                  <a:srgbClr val="001F5F"/>
                </a:solidFill>
                <a:cs typeface="Verdana"/>
              </a:rPr>
              <a:t>разрешение</a:t>
            </a:r>
            <a:r>
              <a:rPr sz="1600" b="1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о</a:t>
            </a:r>
            <a:r>
              <a:rPr sz="1600" b="1" spc="1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приеме</a:t>
            </a:r>
            <a:r>
              <a:rPr sz="1600" b="1" spc="31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в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первый</a:t>
            </a:r>
            <a:r>
              <a:rPr sz="1600" b="1" spc="5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класс</a:t>
            </a:r>
            <a:r>
              <a:rPr sz="1600" b="1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cs typeface="Verdana"/>
              </a:rPr>
              <a:t>образовательной</a:t>
            </a:r>
            <a:r>
              <a:rPr sz="1600" spc="2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организации</a:t>
            </a:r>
            <a:r>
              <a:rPr sz="1600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cs typeface="Verdana"/>
              </a:rPr>
              <a:t>ребенка</a:t>
            </a:r>
            <a:r>
              <a:rPr sz="1600" spc="8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до</a:t>
            </a:r>
            <a:r>
              <a:rPr sz="1600" b="1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достижения</a:t>
            </a:r>
            <a:r>
              <a:rPr sz="1600" b="1" spc="4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cs typeface="Verdana"/>
              </a:rPr>
              <a:t>им</a:t>
            </a:r>
            <a:r>
              <a:rPr sz="1600" b="1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возраста</a:t>
            </a:r>
            <a:r>
              <a:rPr sz="1600" b="1" spc="20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cs typeface="Verdana"/>
              </a:rPr>
              <a:t>шести</a:t>
            </a:r>
            <a:r>
              <a:rPr sz="1600" b="1" spc="20" dirty="0">
                <a:solidFill>
                  <a:srgbClr val="C00000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cs typeface="Verdana"/>
              </a:rPr>
              <a:t>лет</a:t>
            </a:r>
            <a:r>
              <a:rPr sz="1600" b="1" spc="35" dirty="0">
                <a:solidFill>
                  <a:srgbClr val="C00000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cs typeface="Verdana"/>
              </a:rPr>
              <a:t>и</a:t>
            </a:r>
            <a:r>
              <a:rPr sz="1600" b="1" spc="25" dirty="0">
                <a:solidFill>
                  <a:srgbClr val="C00000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cs typeface="Verdana"/>
              </a:rPr>
              <a:t>шести </a:t>
            </a:r>
            <a:r>
              <a:rPr sz="1600" b="1" spc="-445" dirty="0">
                <a:solidFill>
                  <a:srgbClr val="C00000"/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cs typeface="Verdana"/>
              </a:rPr>
              <a:t>месяцев</a:t>
            </a:r>
            <a:r>
              <a:rPr sz="1600" b="1" spc="15" dirty="0">
                <a:solidFill>
                  <a:srgbClr val="001F5F"/>
                </a:solidFill>
                <a:cs typeface="Verdana"/>
              </a:rPr>
              <a:t> </a:t>
            </a:r>
            <a:r>
              <a:rPr sz="1600" b="1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или</a:t>
            </a:r>
            <a:r>
              <a:rPr sz="1600" b="1" spc="31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после</a:t>
            </a:r>
            <a:r>
              <a:rPr sz="1600" b="1" spc="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достижения</a:t>
            </a:r>
            <a:r>
              <a:rPr sz="1600" b="1" spc="4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b="1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им</a:t>
            </a:r>
            <a:r>
              <a:rPr sz="1600" b="1" spc="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возраста</a:t>
            </a:r>
            <a:r>
              <a:rPr sz="1600" b="1" spc="1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cs typeface="Verdana"/>
              </a:rPr>
              <a:t>восьми</a:t>
            </a:r>
            <a:r>
              <a:rPr sz="1600" b="1" spc="20" dirty="0">
                <a:solidFill>
                  <a:srgbClr val="C00000"/>
                </a:solidFill>
                <a:cs typeface="Verdana"/>
              </a:rPr>
              <a:t> </a:t>
            </a:r>
            <a:r>
              <a:rPr sz="1600" b="1" spc="-5" dirty="0" err="1">
                <a:solidFill>
                  <a:srgbClr val="C00000"/>
                </a:solidFill>
                <a:cs typeface="Verdana"/>
              </a:rPr>
              <a:t>лет</a:t>
            </a:r>
            <a:r>
              <a:rPr sz="1600" b="1" spc="2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(при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зачислении</a:t>
            </a:r>
            <a:r>
              <a:rPr sz="1600" i="1" spc="51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ребенка</a:t>
            </a:r>
            <a:r>
              <a:rPr sz="1600" i="1" spc="4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на</a:t>
            </a:r>
            <a:r>
              <a:rPr sz="1600" i="1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11" dirty="0" err="1">
                <a:solidFill>
                  <a:schemeClr val="tx2">
                    <a:lumMod val="50000"/>
                  </a:schemeClr>
                </a:solidFill>
                <a:cs typeface="Verdana"/>
              </a:rPr>
              <a:t>обучение</a:t>
            </a:r>
            <a:r>
              <a:rPr sz="1600" i="1" spc="4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в</a:t>
            </a:r>
            <a:r>
              <a:rPr lang="ru-RU"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11" dirty="0" err="1">
                <a:solidFill>
                  <a:schemeClr val="tx2">
                    <a:lumMod val="50000"/>
                  </a:schemeClr>
                </a:solidFill>
                <a:cs typeface="Verdana"/>
              </a:rPr>
              <a:t>первый</a:t>
            </a:r>
            <a:r>
              <a:rPr sz="1600" i="1" spc="31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класс</a:t>
            </a:r>
            <a:r>
              <a:rPr sz="1600" i="1" spc="50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до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достижения</a:t>
            </a:r>
            <a:r>
              <a:rPr sz="1600" i="1" spc="3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им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возраста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шести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лет</a:t>
            </a:r>
            <a:r>
              <a:rPr sz="1600" i="1" spc="2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шести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месяцев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или</a:t>
            </a:r>
            <a:r>
              <a:rPr sz="1600" i="1" spc="31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после</a:t>
            </a:r>
            <a:r>
              <a:rPr sz="1600" i="1" spc="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достижения</a:t>
            </a:r>
            <a:r>
              <a:rPr sz="1600" i="1" spc="4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им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возраста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cs typeface="Verdana"/>
              </a:rPr>
              <a:t>восьми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cs typeface="Verdana"/>
              </a:rPr>
              <a:t> </a:t>
            </a:r>
            <a:r>
              <a:rPr sz="1600" i="1" spc="11" dirty="0">
                <a:solidFill>
                  <a:schemeClr val="tx2">
                    <a:lumMod val="50000"/>
                  </a:schemeClr>
                </a:solidFill>
                <a:cs typeface="Verdana"/>
              </a:rPr>
              <a:t>лет)</a:t>
            </a:r>
            <a:endParaRPr sz="1600" i="1" dirty="0">
              <a:solidFill>
                <a:schemeClr val="tx2">
                  <a:lumMod val="50000"/>
                </a:schemeClr>
              </a:solidFill>
              <a:cs typeface="Verdan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34" y="1"/>
            <a:ext cx="2357967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739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9" tIns="60934" rIns="121869" bIns="60934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3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25847" y="213783"/>
            <a:ext cx="7776864" cy="7838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7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3445" y="1412776"/>
            <a:ext cx="10561173" cy="299004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право:</a:t>
            </a:r>
          </a:p>
          <a:p>
            <a:pPr marL="380990" indent="-38099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представителя).</a:t>
            </a:r>
            <a:endParaRPr lang="ru-RU" i="1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 </a:t>
            </a:r>
            <a:r>
              <a:rPr lang="ru-RU" i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(полнородных и </a:t>
            </a:r>
            <a:r>
              <a:rPr lang="ru-RU" i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неполнородных</a:t>
            </a:r>
            <a:r>
              <a:rPr lang="ru-RU" i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братьев и сестер,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i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15000"/>
              </a:lnSpc>
            </a:pPr>
            <a:endParaRPr lang="ru-RU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Внеочередное и первоочередное право:</a:t>
            </a:r>
          </a:p>
          <a:p>
            <a:pPr marL="380990" indent="-38099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родителя (законного представителя).</a:t>
            </a:r>
          </a:p>
          <a:p>
            <a:pPr marL="380990" indent="-38099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из военкомата для мобилизованных.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34" y="1"/>
            <a:ext cx="2357967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611796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9" tIns="60934" rIns="121869" bIns="60934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3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19403" y="436654"/>
            <a:ext cx="7776864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Регистрация документов </a:t>
            </a:r>
            <a:endParaRPr lang="ru-RU" sz="32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9456" y="1233377"/>
            <a:ext cx="10561173" cy="426424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457189" indent="-457189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заявлений.</a:t>
            </a:r>
          </a:p>
          <a:p>
            <a:pPr algn="just">
              <a:lnSpc>
                <a:spcPct val="115000"/>
              </a:lnSpc>
            </a:pP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документов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 подаче заявления лично или через почту).</a:t>
            </a:r>
            <a:endParaRPr lang="ru-RU" sz="27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ru-RU" sz="27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34" y="1"/>
            <a:ext cx="2357967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34661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1605" y="3055435"/>
            <a:ext cx="7725937" cy="1984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1791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70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Специальные условия для ребенка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780" y="1143000"/>
            <a:ext cx="6549390" cy="52999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ПМПК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нужно будет предоставить при зачислении.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должно действовать к моменту начала обучения в школе.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73" y="1008452"/>
            <a:ext cx="2950010" cy="55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5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141" y="130950"/>
            <a:ext cx="603095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Иностранные заявители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554" y="1456513"/>
            <a:ext cx="5276384" cy="452431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Документами подтверждающими право ребенка находиться в России, могут быть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вид на жительство (ВНЖ) – для детей, постоянно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разрешение на временное проживание (РВП) – для детей, временно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виза или миграционная карта – для детей, временно пребывающих в России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5223" y="1445362"/>
            <a:ext cx="5363737" cy="37856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заполнении заявления необходимо будет указать: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Серия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Номер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Кем выдано свидетельство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Когда выдано свидетельство о рождении иностранного образца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3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Какие документы нужно приложить к заявлению при подаче через портал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подаче заявления через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прикладывать документы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нужно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направления школой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уведомления о зачислении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необходимо будет принести оригиналы документов лично (о времени и сроках предъявления оригиналов документов вас уведомит школа).</a:t>
            </a:r>
          </a:p>
        </p:txBody>
      </p:sp>
    </p:spTree>
    <p:extLst>
      <p:ext uri="{BB962C8B-B14F-4D97-AF65-F5344CB8AC3E}">
        <p14:creationId xmlns:p14="http://schemas.microsoft.com/office/powerpoint/2010/main" val="397407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16" y="1777904"/>
            <a:ext cx="7094485" cy="30108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8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6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15" y="1404851"/>
            <a:ext cx="3931511" cy="478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957" y="1620806"/>
            <a:ext cx="4347163" cy="435456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386647" y="3715789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4262" y="11638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77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2" y="1970116"/>
            <a:ext cx="4579642" cy="3293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85" y="1013247"/>
            <a:ext cx="3485457" cy="3081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185" y="4401589"/>
            <a:ext cx="3657686" cy="234329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540573" y="2487294"/>
            <a:ext cx="1217674" cy="4387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98691" y="4320813"/>
            <a:ext cx="1101437" cy="6733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20408841">
            <a:off x="5773545" y="23026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Да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864516">
            <a:off x="5975910" y="4305206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Нет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8264" y="190677"/>
            <a:ext cx="5304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30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05" y="1886990"/>
            <a:ext cx="4764015" cy="2712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799" y="1612819"/>
            <a:ext cx="3606685" cy="419422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611090" y="3399905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9243" y="182882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Выбор родства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69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966</Words>
  <Application>Microsoft Office PowerPoint</Application>
  <PresentationFormat>Произвольный</PresentationFormat>
  <Paragraphs>113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 Как подать заявление в 1-й класс. Создание заявления о зачислении в 1-й класс в ОО в системе ЕПГУ</vt:lpstr>
      <vt:lpstr>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Создание черновика заявления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Статусы заявлений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В ПЕРВЫЕ КЛАССЫ ОБРАЗОВАТЕЛЬНЫХ УЧРЕЖДЕНИЙ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Romanova_A</dc:creator>
  <cp:lastModifiedBy>Кистеева В С</cp:lastModifiedBy>
  <cp:revision>31</cp:revision>
  <dcterms:created xsi:type="dcterms:W3CDTF">2024-03-20T08:09:14Z</dcterms:created>
  <dcterms:modified xsi:type="dcterms:W3CDTF">2024-03-31T12:23:22Z</dcterms:modified>
</cp:coreProperties>
</file>